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EBBE-E591-4535-A39E-886803080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4941F-E81E-4CF7-97FF-F7FF44E9B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37EF-8850-4989-B7B0-F526376C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06B47-F3D3-4763-8E4E-7DF5BC5B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A3922-CD3B-4731-A8D4-24D7CA83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05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124F-092E-4FB3-821F-523DFC66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30B0-8693-44FA-8FC5-7206E0B9B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3E847-45ED-4853-8FC9-FB5C3B99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CE84E-1194-4531-8AE0-9FD97820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C053-8540-470D-A2CE-0B840F0E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301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7B191-8B40-415D-A541-63F99C11C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80B8D-E7AB-4B52-A780-FC7B1CF06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8732-AB4F-49B1-8373-D0FB8DE4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0B5A6-847A-4094-A35A-625F9ADE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A1F3-467D-4C25-92AF-02F1E212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744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AD-30C5-403E-93E3-B42391F0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DD6E-D526-4E59-B8D6-B70C144E2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F424-9F30-4C45-B21D-D5246CD1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D6383-F6CC-428C-8C98-4850F2F8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58B4-D614-4620-A9B6-F88B05F6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725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54EB-8CAE-4FF2-BB8D-EFCEA0E2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DD72-C118-480C-9F00-CA90498F6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4FBA6-CF80-4B40-B5EE-7E2D11C3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A1202-C7F4-4A90-96BF-6594C99F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2E1F2-0796-450D-B497-11405D6B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6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F63-EEA3-4D2F-8FFB-F717F085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9DF2-D80E-4A46-9002-265CC0B3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3F8E-69D4-4A83-9239-DE0BB3D01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94930-DFB7-46C2-A641-91812948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F5F42-EC65-4B89-BD74-8E0CFD54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B2DEC-47C7-401F-B6BE-6353A339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7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68EA-ADD7-4258-A27B-B839A136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D9729-7F13-47D3-90F7-B41ABDFA5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0C560-3654-4331-9BD3-C7121DBF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D1B1C-9D70-4F1B-ACD2-ED3739701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91CD8-71EC-43DA-AB09-D24AE1269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36123-11C3-4302-9919-C7D8BD1F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EF47E-36E2-4AE6-8D3A-BE718465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201AA1-C5C2-4045-BFB6-F10EC60E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77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1011-A60E-44A0-9924-F521D4ED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8FCCB-63B0-4197-B88E-D7B493F8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AE751-CE82-4C54-881A-BCA331DB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7C6E6-CB94-4B56-A188-087F1B5C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637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0BFDE-9A23-4FAC-92A5-AABFEBFE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A04A0-5DF3-47E9-A509-E0FDDA0D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15232-9B9C-46EF-9481-BFD6F43E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884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FBD-29D2-4ACE-B406-9E87E228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4041-0C93-4C54-9AF4-2E394326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95AAF-D1F2-474A-B3D9-6DDB5EC3A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B9DA-877F-41BD-B835-FE13A2FE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3A718-4371-40C5-BB76-8F44A171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AC03A-E317-4EBB-999A-2BBE994E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980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B9C-C91C-4508-89C0-C50EB0EE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6B0BF-9113-4313-85DD-A0CFA9547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E3F93-D08B-4DBC-9D96-8165A1105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8A081-F7CA-41C2-9C6D-08B5AC76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922E3-6864-485B-9462-DDE8E246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7A6D6-CE85-40E5-8CBB-43FC7A48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40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9D8B3-05C7-40B1-886A-23E6F5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9D43-564E-4EA6-8FDA-518F029A6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F0922-59E5-4E12-94B4-BFAF6CEA3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1553-6FDA-45A5-93DF-9BCD8C1D9451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413D-D330-4FC7-B0EB-6ECB7AC47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43C2-431B-4EEC-8439-588D7CF3B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4EE13-1013-4B0A-AB3E-A33394CC2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2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ibli.com/jual/kacang-tanah-100-gra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libli.com/jual/gul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ibli.com/jual/kecap-manis-boto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4E18B4-38DB-42C3-981F-558F3B23CE9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" y="1"/>
            <a:chExt cx="12192000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FD58DF0-E908-4765-A073-DEAF8086325A}"/>
                </a:ext>
              </a:extLst>
            </p:cNvPr>
            <p:cNvSpPr/>
            <p:nvPr/>
          </p:nvSpPr>
          <p:spPr>
            <a:xfrm>
              <a:off x="1" y="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9737041 w 12192000"/>
                <a:gd name="connsiteY3" fmla="*/ 6858000 h 6858000"/>
                <a:gd name="connsiteX4" fmla="*/ 4432466 w 12192000"/>
                <a:gd name="connsiteY4" fmla="*/ 1504601 h 6858000"/>
                <a:gd name="connsiteX5" fmla="*/ 52020 w 12192000"/>
                <a:gd name="connsiteY5" fmla="*/ 2608672 h 6858000"/>
                <a:gd name="connsiteX6" fmla="*/ 0 w 12192000"/>
                <a:gd name="connsiteY6" fmla="*/ 266915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9737041" y="6858000"/>
                  </a:lnTo>
                  <a:lnTo>
                    <a:pt x="4432466" y="1504601"/>
                  </a:lnTo>
                  <a:cubicBezTo>
                    <a:pt x="2783502" y="6528"/>
                    <a:pt x="902267" y="1650705"/>
                    <a:pt x="52020" y="2608672"/>
                  </a:cubicBezTo>
                  <a:lnTo>
                    <a:pt x="0" y="26691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9BBE192-B879-4F8A-886A-14481935E0AF}"/>
                </a:ext>
              </a:extLst>
            </p:cNvPr>
            <p:cNvSpPr/>
            <p:nvPr/>
          </p:nvSpPr>
          <p:spPr>
            <a:xfrm>
              <a:off x="2817871" y="817566"/>
              <a:ext cx="7469130" cy="6040434"/>
            </a:xfrm>
            <a:custGeom>
              <a:avLst/>
              <a:gdLst>
                <a:gd name="connsiteX0" fmla="*/ 569514 w 7469130"/>
                <a:gd name="connsiteY0" fmla="*/ 682 h 6040434"/>
                <a:gd name="connsiteX1" fmla="*/ 2082186 w 7469130"/>
                <a:gd name="connsiteY1" fmla="*/ 603909 h 6040434"/>
                <a:gd name="connsiteX2" fmla="*/ 7469130 w 7469130"/>
                <a:gd name="connsiteY2" fmla="*/ 6040434 h 6040434"/>
                <a:gd name="connsiteX3" fmla="*/ 6919168 w 7469130"/>
                <a:gd name="connsiteY3" fmla="*/ 6040434 h 6040434"/>
                <a:gd name="connsiteX4" fmla="*/ 1614596 w 7469130"/>
                <a:gd name="connsiteY4" fmla="*/ 687036 h 6040434"/>
                <a:gd name="connsiteX5" fmla="*/ 39196 w 7469130"/>
                <a:gd name="connsiteY5" fmla="*/ 86338 h 6040434"/>
                <a:gd name="connsiteX6" fmla="*/ 0 w 7469130"/>
                <a:gd name="connsiteY6" fmla="*/ 89905 h 6040434"/>
                <a:gd name="connsiteX7" fmla="*/ 72789 w 7469130"/>
                <a:gd name="connsiteY7" fmla="*/ 69480 h 6040434"/>
                <a:gd name="connsiteX8" fmla="*/ 569514 w 7469130"/>
                <a:gd name="connsiteY8" fmla="*/ 682 h 60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9130" h="6040434">
                  <a:moveTo>
                    <a:pt x="569514" y="682"/>
                  </a:moveTo>
                  <a:cubicBezTo>
                    <a:pt x="1071904" y="-12132"/>
                    <a:pt x="1587498" y="154487"/>
                    <a:pt x="2082186" y="603909"/>
                  </a:cubicBezTo>
                  <a:lnTo>
                    <a:pt x="7469130" y="6040434"/>
                  </a:lnTo>
                  <a:lnTo>
                    <a:pt x="6919168" y="6040434"/>
                  </a:lnTo>
                  <a:lnTo>
                    <a:pt x="1614596" y="687036"/>
                  </a:lnTo>
                  <a:cubicBezTo>
                    <a:pt x="1099295" y="218888"/>
                    <a:pt x="561311" y="57601"/>
                    <a:pt x="39196" y="86338"/>
                  </a:cubicBezTo>
                  <a:lnTo>
                    <a:pt x="0" y="89905"/>
                  </a:lnTo>
                  <a:lnTo>
                    <a:pt x="72789" y="69480"/>
                  </a:lnTo>
                  <a:cubicBezTo>
                    <a:pt x="236055" y="29162"/>
                    <a:pt x="402051" y="4954"/>
                    <a:pt x="569514" y="6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E0D3A737-4275-4EC4-BECF-6FAA7E3F7900}"/>
              </a:ext>
            </a:extLst>
          </p:cNvPr>
          <p:cNvSpPr/>
          <p:nvPr/>
        </p:nvSpPr>
        <p:spPr>
          <a:xfrm>
            <a:off x="8789159" y="5233917"/>
            <a:ext cx="806517" cy="8065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726BDC-39E8-4269-839F-AE5E30D0760B}"/>
              </a:ext>
            </a:extLst>
          </p:cNvPr>
          <p:cNvSpPr/>
          <p:nvPr/>
        </p:nvSpPr>
        <p:spPr>
          <a:xfrm>
            <a:off x="10771333" y="-384087"/>
            <a:ext cx="1201653" cy="1201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78C968-5699-4E0E-8A47-C75465C098D2}"/>
              </a:ext>
            </a:extLst>
          </p:cNvPr>
          <p:cNvSpPr/>
          <p:nvPr/>
        </p:nvSpPr>
        <p:spPr>
          <a:xfrm>
            <a:off x="491321" y="449075"/>
            <a:ext cx="533564" cy="5335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B3720-BFF9-41E8-9904-69FE3E7DA4C6}"/>
              </a:ext>
            </a:extLst>
          </p:cNvPr>
          <p:cNvSpPr txBox="1"/>
          <p:nvPr/>
        </p:nvSpPr>
        <p:spPr>
          <a:xfrm>
            <a:off x="5713797" y="139824"/>
            <a:ext cx="61507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PERENCANAAN</a:t>
            </a:r>
          </a:p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PROSES PRODUKSI </a:t>
            </a:r>
          </a:p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SATE AYAM</a:t>
            </a:r>
            <a:endParaRPr lang="en-ID" sz="4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0BBD-4ECC-4CDC-BB18-776BEA2B0C54}"/>
              </a:ext>
            </a:extLst>
          </p:cNvPr>
          <p:cNvSpPr txBox="1"/>
          <p:nvPr/>
        </p:nvSpPr>
        <p:spPr>
          <a:xfrm>
            <a:off x="6444914" y="2591604"/>
            <a:ext cx="5747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SYARIF HIDAYAT_D400220086</a:t>
            </a:r>
            <a:endParaRPr lang="en-ID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2" t="2540" r="18014" b="-2540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07319" y="0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" panose="00000500000000000000" pitchFamily="2" charset="0"/>
              </a:rPr>
              <a:t>Bahan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Marinasi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Ayam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2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siung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bawang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putih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1/2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jeruk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nipis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,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ambil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sarinya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Lada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bubuk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Kecap manis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Garam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endParaRPr lang="en-US" sz="20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1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r="22803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07319" y="0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" panose="00000500000000000000" pitchFamily="2" charset="0"/>
              </a:rPr>
              <a:t>Bahan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Untuk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Bumbu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Kacang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150 gram</a:t>
            </a:r>
            <a:r>
              <a:rPr lang="en-ID" sz="2000" b="0" i="0" dirty="0">
                <a:solidFill>
                  <a:srgbClr val="008BD2"/>
                </a:solidFill>
                <a:effectLst/>
                <a:latin typeface="Glacial Indifference" panose="020B0604020202020204" charset="0"/>
                <a:hlinkClick r:id="rId3"/>
              </a:rPr>
              <a:t> </a:t>
            </a:r>
            <a:r>
              <a:rPr lang="en-ID" sz="2000" b="0" i="0" dirty="0" err="1">
                <a:solidFill>
                  <a:srgbClr val="008BD2"/>
                </a:solidFill>
                <a:effectLst/>
                <a:latin typeface="Glacial Indifference" panose="020B0604020202020204" charset="0"/>
                <a:hlinkClick r:id="rId3"/>
              </a:rPr>
              <a:t>kacang</a:t>
            </a:r>
            <a:r>
              <a:rPr lang="en-ID" sz="2000" b="0" i="0" dirty="0">
                <a:solidFill>
                  <a:srgbClr val="008BD2"/>
                </a:solidFill>
                <a:effectLst/>
                <a:latin typeface="Glacial Indifference" panose="020B0604020202020204" charset="0"/>
                <a:hlinkClick r:id="rId3"/>
              </a:rPr>
              <a:t> </a:t>
            </a:r>
            <a:r>
              <a:rPr lang="en-ID" sz="2000" b="0" i="0" dirty="0" err="1">
                <a:solidFill>
                  <a:srgbClr val="008BD2"/>
                </a:solidFill>
                <a:effectLst/>
                <a:latin typeface="Glacial Indifference" panose="020B0604020202020204" charset="0"/>
                <a:hlinkClick r:id="rId3"/>
              </a:rPr>
              <a:t>tanah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sangrai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siung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bawang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putih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siung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bawang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merah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cabai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merah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cabai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rawit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Garam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 </a:t>
            </a:r>
            <a:r>
              <a:rPr lang="en-ID" sz="2000" b="0" i="0" dirty="0">
                <a:solidFill>
                  <a:srgbClr val="008BD2"/>
                </a:solidFill>
                <a:effectLst/>
                <a:latin typeface="Glacial Indifference" panose="020B0604020202020204" charset="0"/>
                <a:hlinkClick r:id="rId4"/>
              </a:rPr>
              <a:t>Gula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Kecap manis 50 ml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Minyak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goreng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Air</a:t>
            </a:r>
            <a:endParaRPr lang="en-US" sz="20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0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r="22803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94405" y="0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" panose="00000500000000000000" pitchFamily="2" charset="0"/>
              </a:rPr>
              <a:t>Bahan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Olesan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 </a:t>
            </a:r>
            <a:r>
              <a:rPr lang="en-ID" sz="2000" b="0" i="0" dirty="0">
                <a:solidFill>
                  <a:srgbClr val="008BD2"/>
                </a:solidFill>
                <a:effectLst/>
                <a:latin typeface="Glacial Indifference" panose="020B0604020202020204" charset="0"/>
                <a:hlinkClick r:id="rId3"/>
              </a:rPr>
              <a:t>Kecap manis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3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sendok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makan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Margarin 3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sendok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makan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kacang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4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sendok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makan</a:t>
            </a:r>
            <a:endParaRPr lang="en-US" sz="20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7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r="22803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94405" y="0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" panose="00000500000000000000" pitchFamily="2" charset="0"/>
              </a:rPr>
              <a:t>Bahan</a:t>
            </a:r>
            <a:r>
              <a:rPr lang="en-US" sz="3600" b="1" dirty="0">
                <a:latin typeface="Montserrat" panose="00000500000000000000" pitchFamily="2" charset="0"/>
              </a:rPr>
              <a:t> </a:t>
            </a:r>
            <a:r>
              <a:rPr lang="en-US" sz="3600" b="1" dirty="0" err="1">
                <a:latin typeface="Montserrat" panose="00000500000000000000" pitchFamily="2" charset="0"/>
              </a:rPr>
              <a:t>Tambahan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2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cabe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rawit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, iris tipis-tipis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2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siung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bawang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merah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, iris tipis-tipis</a:t>
            </a:r>
            <a:br>
              <a:rPr lang="en-ID" sz="2000" dirty="0"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1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buah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lontong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ukuran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sedang</a:t>
            </a:r>
            <a:endParaRPr lang="en-US" sz="20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4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1A10BE2-FC5E-4502-90F8-AE8B29C6A95B}"/>
              </a:ext>
            </a:extLst>
          </p:cNvPr>
          <p:cNvSpPr txBox="1"/>
          <p:nvPr/>
        </p:nvSpPr>
        <p:spPr>
          <a:xfrm>
            <a:off x="747672" y="1593245"/>
            <a:ext cx="2912700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Fusce posuere, magna sed pulvinar ultricies, purus lectus malesuada libero, sit amet commodo magna eros quis urna.</a:t>
            </a: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11ACAA-A1DF-427C-8352-4AB04E486D1F}"/>
              </a:ext>
            </a:extLst>
          </p:cNvPr>
          <p:cNvGrpSpPr/>
          <p:nvPr/>
        </p:nvGrpSpPr>
        <p:grpSpPr>
          <a:xfrm>
            <a:off x="746453" y="3803218"/>
            <a:ext cx="2912700" cy="1718232"/>
            <a:chOff x="747672" y="1044116"/>
            <a:chExt cx="2912700" cy="17182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0751CE-5DD1-4C21-AC22-9C682423533D}"/>
                </a:ext>
              </a:extLst>
            </p:cNvPr>
            <p:cNvSpPr txBox="1"/>
            <p:nvPr/>
          </p:nvSpPr>
          <p:spPr>
            <a:xfrm>
              <a:off x="747672" y="1593245"/>
              <a:ext cx="2912700" cy="11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Fusce posuere, magna sed pulvinar ultricies, purus lectus malesuada libero, sit amet commodo magna eros quis urna.</a:t>
              </a:r>
              <a:endParaRPr lang="en-US" sz="12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D0B26-3965-4ED6-BC21-BEC1D0FCFD3D}"/>
                </a:ext>
              </a:extLst>
            </p:cNvPr>
            <p:cNvSpPr txBox="1"/>
            <p:nvPr/>
          </p:nvSpPr>
          <p:spPr>
            <a:xfrm>
              <a:off x="747672" y="10441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Seats</a:t>
              </a:r>
              <a:endParaRPr lang="en-ID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B46136-D2E6-067E-0E52-4EB45E70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070" y="1864524"/>
            <a:ext cx="5416929" cy="3611286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6C606976-8BD9-8F7F-C081-F9E72F30D6A9}"/>
              </a:ext>
            </a:extLst>
          </p:cNvPr>
          <p:cNvSpPr txBox="1"/>
          <p:nvPr/>
        </p:nvSpPr>
        <p:spPr>
          <a:xfrm>
            <a:off x="2798269" y="-119240"/>
            <a:ext cx="9589376" cy="980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3600" dirty="0">
                <a:solidFill>
                  <a:srgbClr val="000000"/>
                </a:solidFill>
                <a:latin typeface="Glacial Indifference Bold"/>
              </a:rPr>
              <a:t>Proses </a:t>
            </a:r>
            <a:r>
              <a:rPr lang="en-US" sz="3600" dirty="0" err="1">
                <a:solidFill>
                  <a:srgbClr val="000000"/>
                </a:solidFill>
                <a:latin typeface="Glacial Indifference Bold"/>
              </a:rPr>
              <a:t>Pembuatan</a:t>
            </a:r>
            <a:r>
              <a:rPr lang="en-US" sz="3600" dirty="0">
                <a:solidFill>
                  <a:srgbClr val="000000"/>
                </a:solidFill>
                <a:latin typeface="Glacial Indifference Bold"/>
              </a:rPr>
              <a:t> Sate </a:t>
            </a:r>
            <a:r>
              <a:rPr lang="en-US" sz="3600" dirty="0" err="1">
                <a:solidFill>
                  <a:srgbClr val="000000"/>
                </a:solidFill>
                <a:latin typeface="Glacial Indifference Bold"/>
              </a:rPr>
              <a:t>Ayam</a:t>
            </a:r>
            <a:endParaRPr lang="en-US" sz="36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D0F1934-394B-3D5F-CF98-2A70C6A7AB1D}"/>
              </a:ext>
            </a:extLst>
          </p:cNvPr>
          <p:cNvSpPr txBox="1"/>
          <p:nvPr/>
        </p:nvSpPr>
        <p:spPr>
          <a:xfrm>
            <a:off x="6227036" y="1222832"/>
            <a:ext cx="5225408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Haluskan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semua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bahan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untuk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marinasi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hingga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halus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Cuci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hingga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bersih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lalu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potong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kotak-kotak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menyerupai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bentuk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dadu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Rendam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marinasi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sudah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dihaluskan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Tusuk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sudah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dimarinasi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tersebut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menggunakan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tusukan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sate,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taruh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di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wadah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aman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Haluskan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bahan-bahan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digunakan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sebagai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kacang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menggunakan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cobek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atau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blender</a:t>
            </a: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Siapkan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wajan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dan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minyak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goreng di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atas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kompor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,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lalu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tumis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kacang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tersebut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menggunakan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api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kecil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Tuangkan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air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secukupnya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,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tunggu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hingga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air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menyusut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dan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keluar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minyak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pada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saus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kacang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tersebut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lalu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angkat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dan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taruh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di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wadah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aman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Campurkan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semua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oles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digunakan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untuk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membakar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Siapkan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alat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bakaran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beserta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sudah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ditusuk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Bakar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sate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tusuk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tersebut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sambil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lumuri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bumbu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oles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Sate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harus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terus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dibolak-balik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  <a:p>
            <a:pPr algn="l">
              <a:buFont typeface="+mj-lt"/>
              <a:buAutoNum type="arabicPeriod"/>
            </a:pP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 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Letakkan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sate yang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sudah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matang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tersebut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di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piring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lalu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berikan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bahan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pelengkap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agar sate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bisa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dimakan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dengan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lebih</a:t>
            </a:r>
            <a:r>
              <a:rPr lang="en-ID" sz="14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14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nikmat</a:t>
            </a:r>
            <a:endParaRPr lang="en-ID" sz="1400" b="0" i="0" dirty="0">
              <a:solidFill>
                <a:srgbClr val="333333"/>
              </a:solidFill>
              <a:effectLst/>
              <a:latin typeface="Glacial Indifference" panose="020B0604020202020204" charset="0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F1CBAABE-36F7-1494-0754-5D028F97F3ED}"/>
              </a:ext>
            </a:extLst>
          </p:cNvPr>
          <p:cNvGrpSpPr/>
          <p:nvPr/>
        </p:nvGrpSpPr>
        <p:grpSpPr>
          <a:xfrm>
            <a:off x="0" y="6632193"/>
            <a:ext cx="12192000" cy="225807"/>
            <a:chOff x="0" y="0"/>
            <a:chExt cx="4816593" cy="5624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0DFAF79-61FA-A3AC-9292-91D2B1DE8A58}"/>
                </a:ext>
              </a:extLst>
            </p:cNvPr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BC1A0103-FD08-CCB6-393D-69FA6E0AF08B}"/>
                </a:ext>
              </a:extLst>
            </p:cNvPr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highlight>
                  <a:srgbClr val="00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4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AAA1C-5B23-4644-BEB1-CA0E92396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b="3324"/>
          <a:stretch/>
        </p:blipFill>
        <p:spPr>
          <a:xfrm>
            <a:off x="9685636" y="-3265932"/>
            <a:ext cx="7296727" cy="6107302"/>
          </a:xfrm>
          <a:custGeom>
            <a:avLst/>
            <a:gdLst>
              <a:gd name="connsiteX0" fmla="*/ 116737 w 7296727"/>
              <a:gd name="connsiteY0" fmla="*/ 0 h 6107302"/>
              <a:gd name="connsiteX1" fmla="*/ 7296727 w 7296727"/>
              <a:gd name="connsiteY1" fmla="*/ 0 h 6107302"/>
              <a:gd name="connsiteX2" fmla="*/ 7296727 w 7296727"/>
              <a:gd name="connsiteY2" fmla="*/ 6107302 h 6107302"/>
              <a:gd name="connsiteX3" fmla="*/ 7212519 w 7296727"/>
              <a:gd name="connsiteY3" fmla="*/ 5996674 h 6107302"/>
              <a:gd name="connsiteX4" fmla="*/ 4266613 w 7296727"/>
              <a:gd name="connsiteY4" fmla="*/ 4951845 h 6107302"/>
              <a:gd name="connsiteX5" fmla="*/ 2682157 w 7296727"/>
              <a:gd name="connsiteY5" fmla="*/ 2670465 h 6107302"/>
              <a:gd name="connsiteX6" fmla="*/ 116737 w 7296727"/>
              <a:gd name="connsiteY6" fmla="*/ 0 h 6107302"/>
              <a:gd name="connsiteX7" fmla="*/ 0 w 7296727"/>
              <a:gd name="connsiteY7" fmla="*/ 0 h 6107302"/>
              <a:gd name="connsiteX8" fmla="*/ 116737 w 7296727"/>
              <a:gd name="connsiteY8" fmla="*/ 0 h 6107302"/>
              <a:gd name="connsiteX9" fmla="*/ 0 w 7296727"/>
              <a:gd name="connsiteY9" fmla="*/ 242 h 61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96727" h="6107302">
                <a:moveTo>
                  <a:pt x="116737" y="0"/>
                </a:moveTo>
                <a:lnTo>
                  <a:pt x="7296727" y="0"/>
                </a:lnTo>
                <a:lnTo>
                  <a:pt x="7296727" y="6107302"/>
                </a:lnTo>
                <a:lnTo>
                  <a:pt x="7212519" y="5996674"/>
                </a:lnTo>
                <a:cubicBezTo>
                  <a:pt x="6820748" y="5465421"/>
                  <a:pt x="6543299" y="5102707"/>
                  <a:pt x="4266613" y="4951845"/>
                </a:cubicBezTo>
                <a:cubicBezTo>
                  <a:pt x="3886810" y="4953577"/>
                  <a:pt x="2713613" y="4724210"/>
                  <a:pt x="2682157" y="2670465"/>
                </a:cubicBezTo>
                <a:cubicBezTo>
                  <a:pt x="2678663" y="1623485"/>
                  <a:pt x="508190" y="1436255"/>
                  <a:pt x="116737" y="0"/>
                </a:cubicBezTo>
                <a:close/>
                <a:moveTo>
                  <a:pt x="0" y="0"/>
                </a:moveTo>
                <a:lnTo>
                  <a:pt x="116737" y="0"/>
                </a:lnTo>
                <a:lnTo>
                  <a:pt x="0" y="242"/>
                </a:ln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349BD1-ADDF-4438-9F94-344C17D1A3FE}"/>
              </a:ext>
            </a:extLst>
          </p:cNvPr>
          <p:cNvSpPr/>
          <p:nvPr/>
        </p:nvSpPr>
        <p:spPr>
          <a:xfrm>
            <a:off x="9147027" y="761670"/>
            <a:ext cx="1077218" cy="107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AB26EE-12BB-4DCA-841E-DE807A1A88FC}"/>
              </a:ext>
            </a:extLst>
          </p:cNvPr>
          <p:cNvSpPr/>
          <p:nvPr/>
        </p:nvSpPr>
        <p:spPr>
          <a:xfrm>
            <a:off x="487070" y="5243626"/>
            <a:ext cx="974141" cy="9741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E1851C-EB86-459C-BC66-1E719DCA2041}"/>
              </a:ext>
            </a:extLst>
          </p:cNvPr>
          <p:cNvSpPr/>
          <p:nvPr/>
        </p:nvSpPr>
        <p:spPr>
          <a:xfrm>
            <a:off x="9685636" y="5019112"/>
            <a:ext cx="1466126" cy="14661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4D91C-30DD-4635-B33A-73D79979D744}"/>
              </a:ext>
            </a:extLst>
          </p:cNvPr>
          <p:cNvSpPr txBox="1"/>
          <p:nvPr/>
        </p:nvSpPr>
        <p:spPr>
          <a:xfrm>
            <a:off x="3986048" y="2459504"/>
            <a:ext cx="4227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Montserrat" panose="00000500000000000000" pitchFamily="2" charset="0"/>
              </a:rPr>
              <a:t>T H A N K</a:t>
            </a:r>
          </a:p>
          <a:p>
            <a:pPr algn="ctr"/>
            <a:r>
              <a:rPr lang="en-US" sz="6000" b="1">
                <a:latin typeface="Montserrat" panose="00000500000000000000" pitchFamily="2" charset="0"/>
              </a:rPr>
              <a:t>Y O 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559065-0704-432A-BC17-4A5BAEBF119F}"/>
              </a:ext>
            </a:extLst>
          </p:cNvPr>
          <p:cNvSpPr/>
          <p:nvPr/>
        </p:nvSpPr>
        <p:spPr>
          <a:xfrm>
            <a:off x="-386485" y="-1856504"/>
            <a:ext cx="3695392" cy="36953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644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r="22803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07320" y="1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" panose="00000500000000000000" pitchFamily="2" charset="0"/>
              </a:rPr>
              <a:t>PERENCANAAN PROSES PRODUKSI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393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" panose="00000500000000000000" pitchFamily="2" charset="0"/>
              </a:rPr>
              <a:t>Menjual</a:t>
            </a:r>
            <a:r>
              <a:rPr lang="en-US" sz="1400" dirty="0">
                <a:latin typeface="Montserrat" panose="00000500000000000000" pitchFamily="2" charset="0"/>
              </a:rPr>
              <a:t> Sate </a:t>
            </a:r>
            <a:r>
              <a:rPr lang="en-US" sz="1400" dirty="0" err="1">
                <a:latin typeface="Montserrat" panose="00000500000000000000" pitchFamily="2" charset="0"/>
              </a:rPr>
              <a:t>Ayam</a:t>
            </a:r>
            <a:r>
              <a:rPr lang="en-US" sz="1400" dirty="0">
                <a:latin typeface="Montserrat" panose="00000500000000000000" pitchFamily="2" charset="0"/>
              </a:rPr>
              <a:t> di </a:t>
            </a:r>
            <a:r>
              <a:rPr lang="en-US" sz="1400" dirty="0" err="1">
                <a:latin typeface="Montserrat" panose="00000500000000000000" pitchFamily="2" charset="0"/>
              </a:rPr>
              <a:t>sebuah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lapak</a:t>
            </a:r>
            <a:r>
              <a:rPr lang="en-US" sz="1400" dirty="0">
                <a:latin typeface="Montserrat" panose="00000500000000000000" pitchFamily="2" charset="0"/>
              </a:rPr>
              <a:t> di </a:t>
            </a:r>
            <a:r>
              <a:rPr lang="en-US" sz="1400" dirty="0" err="1">
                <a:latin typeface="Montserrat" panose="00000500000000000000" pitchFamily="2" charset="0"/>
              </a:rPr>
              <a:t>dekat</a:t>
            </a:r>
            <a:r>
              <a:rPr lang="en-US" sz="1400" dirty="0">
                <a:latin typeface="Montserrat" panose="00000500000000000000" pitchFamily="2" charset="0"/>
              </a:rPr>
              <a:t> kos </a:t>
            </a:r>
            <a:r>
              <a:rPr lang="en-US" sz="1400" dirty="0" err="1">
                <a:latin typeface="Montserrat" panose="00000500000000000000" pitchFamily="2" charset="0"/>
              </a:rPr>
              <a:t>mahasiswa</a:t>
            </a:r>
            <a:r>
              <a:rPr lang="en-US" sz="1400" dirty="0">
                <a:latin typeface="Montserrat" panose="00000500000000000000" pitchFamily="2" charset="0"/>
              </a:rPr>
              <a:t> dan </a:t>
            </a:r>
            <a:r>
              <a:rPr lang="en-US" sz="1400" dirty="0" err="1">
                <a:latin typeface="Montserrat" panose="00000500000000000000" pitchFamily="2" charset="0"/>
              </a:rPr>
              <a:t>kampus</a:t>
            </a:r>
            <a:r>
              <a:rPr lang="en-US" sz="1400" dirty="0">
                <a:latin typeface="Montserrat" panose="00000500000000000000" pitchFamily="2" charset="0"/>
              </a:rPr>
              <a:t> . </a:t>
            </a:r>
            <a:r>
              <a:rPr lang="en-US" sz="1400" dirty="0" err="1">
                <a:latin typeface="Montserrat" panose="00000500000000000000" pitchFamily="2" charset="0"/>
              </a:rPr>
              <a:t>Tidak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hanya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bisa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dimakan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ditempat</a:t>
            </a:r>
            <a:r>
              <a:rPr lang="en-US" sz="1400" dirty="0">
                <a:latin typeface="Montserrat" panose="00000500000000000000" pitchFamily="2" charset="0"/>
              </a:rPr>
              <a:t> , </a:t>
            </a:r>
            <a:r>
              <a:rPr lang="en-US" sz="1400" dirty="0" err="1">
                <a:latin typeface="Montserrat" panose="00000500000000000000" pitchFamily="2" charset="0"/>
              </a:rPr>
              <a:t>pemesan</a:t>
            </a:r>
            <a:r>
              <a:rPr lang="en-US" sz="1400" dirty="0">
                <a:latin typeface="Montserrat" panose="00000500000000000000" pitchFamily="2" charset="0"/>
              </a:rPr>
              <a:t> juga </a:t>
            </a:r>
            <a:r>
              <a:rPr lang="en-US" sz="1400" dirty="0" err="1">
                <a:latin typeface="Montserrat" panose="00000500000000000000" pitchFamily="2" charset="0"/>
              </a:rPr>
              <a:t>bisa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takway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ataupun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bisa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melakukan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pemesanan</a:t>
            </a:r>
            <a:r>
              <a:rPr lang="en-US" sz="1400" dirty="0">
                <a:latin typeface="Montserrat" panose="00000500000000000000" pitchFamily="2" charset="0"/>
              </a:rPr>
              <a:t> online </a:t>
            </a:r>
            <a:r>
              <a:rPr lang="en-US" sz="1400" dirty="0" err="1">
                <a:latin typeface="Montserrat" panose="00000500000000000000" pitchFamily="2" charset="0"/>
              </a:rPr>
              <a:t>melalui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aplikasi</a:t>
            </a:r>
            <a:r>
              <a:rPr lang="en-US" sz="1400" dirty="0">
                <a:latin typeface="Montserrat" panose="00000500000000000000" pitchFamily="2" charset="0"/>
              </a:rPr>
              <a:t> online </a:t>
            </a:r>
            <a:r>
              <a:rPr lang="en-US" sz="1400" dirty="0" err="1">
                <a:latin typeface="Montserrat" panose="00000500000000000000" pitchFamily="2" charset="0"/>
              </a:rPr>
              <a:t>seperti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grabfood</a:t>
            </a:r>
            <a:r>
              <a:rPr lang="en-US" sz="1400" dirty="0">
                <a:latin typeface="Montserrat" panose="00000500000000000000" pitchFamily="2" charset="0"/>
              </a:rPr>
              <a:t> , </a:t>
            </a:r>
            <a:r>
              <a:rPr lang="en-US" sz="1400" dirty="0" err="1">
                <a:latin typeface="Montserrat" panose="00000500000000000000" pitchFamily="2" charset="0"/>
              </a:rPr>
              <a:t>shopefood,gofood</a:t>
            </a:r>
            <a:r>
              <a:rPr lang="en-US" sz="1400" dirty="0">
                <a:latin typeface="Montserrat" panose="00000500000000000000" pitchFamily="2" charset="0"/>
              </a:rPr>
              <a:t> dan lain – </a:t>
            </a:r>
            <a:r>
              <a:rPr lang="en-US" sz="1400" dirty="0" err="1">
                <a:latin typeface="Montserrat" panose="00000500000000000000" pitchFamily="2" charset="0"/>
              </a:rPr>
              <a:t>lain.dikarenakan</a:t>
            </a:r>
            <a:r>
              <a:rPr lang="en-US" sz="1400" dirty="0">
                <a:latin typeface="Montserrat" panose="00000500000000000000" pitchFamily="2" charset="0"/>
              </a:rPr>
              <a:t> target pasar 85% </a:t>
            </a:r>
            <a:r>
              <a:rPr lang="en-US" sz="1400" dirty="0" err="1">
                <a:latin typeface="Montserrat" panose="00000500000000000000" pitchFamily="2" charset="0"/>
              </a:rPr>
              <a:t>persen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Mahasiswa</a:t>
            </a:r>
            <a:r>
              <a:rPr lang="en-US" sz="1400" dirty="0">
                <a:latin typeface="Montserrat" panose="00000500000000000000" pitchFamily="2" charset="0"/>
              </a:rPr>
              <a:t> oleh </a:t>
            </a:r>
            <a:r>
              <a:rPr lang="en-US" sz="1400" dirty="0" err="1">
                <a:latin typeface="Montserrat" panose="00000500000000000000" pitchFamily="2" charset="0"/>
              </a:rPr>
              <a:t>karena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itu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jika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musim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libur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kampus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maka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akan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penghasilan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akan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menurun</a:t>
            </a:r>
            <a:r>
              <a:rPr lang="en-US" sz="1400" dirty="0">
                <a:latin typeface="Montserrat" panose="00000500000000000000" pitchFamily="2" charset="0"/>
              </a:rPr>
              <a:t>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>
                <a:latin typeface="Montserrat" panose="00000500000000000000" pitchFamily="2" charset="0"/>
              </a:rPr>
              <a:t>Bagaimana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cara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mempertahankan</a:t>
            </a:r>
            <a:r>
              <a:rPr lang="en-US" sz="1400" dirty="0">
                <a:latin typeface="Montserrat" panose="00000500000000000000" pitchFamily="2" charset="0"/>
              </a:rPr>
              <a:t> Rasa sate yang </a:t>
            </a:r>
            <a:r>
              <a:rPr lang="en-US" sz="1400" dirty="0" err="1">
                <a:latin typeface="Montserrat" panose="00000500000000000000" pitchFamily="2" charset="0"/>
              </a:rPr>
              <a:t>enak</a:t>
            </a:r>
            <a:r>
              <a:rPr lang="en-US" sz="1400" dirty="0">
                <a:latin typeface="Montserrat" panose="00000500000000000000" pitchFamily="2" charset="0"/>
              </a:rPr>
              <a:t> dan </a:t>
            </a:r>
            <a:r>
              <a:rPr lang="en-US" sz="1400" dirty="0" err="1">
                <a:latin typeface="Montserrat" panose="00000500000000000000" pitchFamily="2" charset="0"/>
              </a:rPr>
              <a:t>memiliki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cirihas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dari</a:t>
            </a:r>
            <a:r>
              <a:rPr lang="en-US" sz="1400" dirty="0">
                <a:latin typeface="Montserrat" panose="00000500000000000000" pitchFamily="2" charset="0"/>
              </a:rPr>
              <a:t> sate </a:t>
            </a:r>
            <a:r>
              <a:rPr lang="en-US" sz="1400" dirty="0" err="1">
                <a:latin typeface="Montserrat" panose="00000500000000000000" pitchFamily="2" charset="0"/>
              </a:rPr>
              <a:t>lainnya</a:t>
            </a:r>
            <a:r>
              <a:rPr lang="en-US" sz="1400" dirty="0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err="1">
                <a:latin typeface="Montserrat" panose="00000500000000000000" pitchFamily="2" charset="0"/>
              </a:rPr>
              <a:t>Bagaimana</a:t>
            </a:r>
            <a:r>
              <a:rPr lang="en-US" sz="1400" dirty="0">
                <a:latin typeface="Montserrat" panose="00000500000000000000" pitchFamily="2" charset="0"/>
              </a:rPr>
              <a:t> agar </a:t>
            </a:r>
            <a:r>
              <a:rPr lang="en-US" sz="1400" dirty="0" err="1">
                <a:latin typeface="Montserrat" panose="00000500000000000000" pitchFamily="2" charset="0"/>
              </a:rPr>
              <a:t>porsi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lebih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banyak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dari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tempat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lainnya</a:t>
            </a:r>
            <a:r>
              <a:rPr lang="en-US" sz="1400" dirty="0"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-     </a:t>
            </a:r>
            <a:r>
              <a:rPr lang="en-US" sz="1400" dirty="0" err="1">
                <a:latin typeface="Montserrat" panose="00000500000000000000" pitchFamily="2" charset="0"/>
              </a:rPr>
              <a:t>Bagaimana</a:t>
            </a:r>
            <a:r>
              <a:rPr lang="en-US" sz="1400" dirty="0">
                <a:latin typeface="Montserrat" panose="00000500000000000000" pitchFamily="2" charset="0"/>
              </a:rPr>
              <a:t> agar </a:t>
            </a:r>
            <a:r>
              <a:rPr lang="en-US" sz="1400" dirty="0" err="1">
                <a:latin typeface="Montserrat" panose="00000500000000000000" pitchFamily="2" charset="0"/>
              </a:rPr>
              <a:t>harga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tetap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en-US" sz="1400" dirty="0" err="1">
                <a:latin typeface="Montserrat" panose="00000500000000000000" pitchFamily="2" charset="0"/>
              </a:rPr>
              <a:t>ekonomis</a:t>
            </a:r>
            <a:endParaRPr lang="en-US" sz="1400" dirty="0"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72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C29995B9-1446-4AB5-9930-B69989215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/>
          <a:stretch/>
        </p:blipFill>
        <p:spPr>
          <a:xfrm>
            <a:off x="6096000" y="2"/>
            <a:ext cx="6095999" cy="6857999"/>
          </a:xfrm>
          <a:custGeom>
            <a:avLst/>
            <a:gdLst>
              <a:gd name="connsiteX0" fmla="*/ 131330 w 6095999"/>
              <a:gd name="connsiteY0" fmla="*/ 0 h 6857999"/>
              <a:gd name="connsiteX1" fmla="*/ 6095999 w 6095999"/>
              <a:gd name="connsiteY1" fmla="*/ 0 h 6857999"/>
              <a:gd name="connsiteX2" fmla="*/ 6095999 w 6095999"/>
              <a:gd name="connsiteY2" fmla="*/ 6857999 h 6857999"/>
              <a:gd name="connsiteX3" fmla="*/ 4238256 w 6095999"/>
              <a:gd name="connsiteY3" fmla="*/ 6857999 h 6857999"/>
              <a:gd name="connsiteX4" fmla="*/ 4083700 w 6095999"/>
              <a:gd name="connsiteY4" fmla="*/ 6820338 h 6857999"/>
              <a:gd name="connsiteX5" fmla="*/ 0 w 6095999"/>
              <a:gd name="connsiteY5" fmla="*/ 1253224 h 6857999"/>
              <a:gd name="connsiteX6" fmla="*/ 110610 w 6095999"/>
              <a:gd name="connsiteY6" fmla="*/ 9478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5999" h="6857999">
                <a:moveTo>
                  <a:pt x="131330" y="0"/>
                </a:moveTo>
                <a:lnTo>
                  <a:pt x="6095999" y="0"/>
                </a:lnTo>
                <a:lnTo>
                  <a:pt x="6095999" y="6857999"/>
                </a:lnTo>
                <a:lnTo>
                  <a:pt x="4238256" y="6857999"/>
                </a:lnTo>
                <a:lnTo>
                  <a:pt x="4083700" y="6820338"/>
                </a:lnTo>
                <a:cubicBezTo>
                  <a:pt x="1735295" y="6182408"/>
                  <a:pt x="0" y="3931773"/>
                  <a:pt x="0" y="1253224"/>
                </a:cubicBezTo>
                <a:cubicBezTo>
                  <a:pt x="0" y="856402"/>
                  <a:pt x="38086" y="468972"/>
                  <a:pt x="110610" y="94786"/>
                </a:cubicBez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638C16-45AE-4C78-938C-B163620ADCA4}"/>
              </a:ext>
            </a:extLst>
          </p:cNvPr>
          <p:cNvSpPr/>
          <p:nvPr/>
        </p:nvSpPr>
        <p:spPr>
          <a:xfrm>
            <a:off x="6095999" y="1"/>
            <a:ext cx="6096000" cy="6857999"/>
          </a:xfrm>
          <a:custGeom>
            <a:avLst/>
            <a:gdLst>
              <a:gd name="connsiteX0" fmla="*/ 13133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6857999 h 6857999"/>
              <a:gd name="connsiteX3" fmla="*/ 4238256 w 6096000"/>
              <a:gd name="connsiteY3" fmla="*/ 6857999 h 6857999"/>
              <a:gd name="connsiteX4" fmla="*/ 4083700 w 6096000"/>
              <a:gd name="connsiteY4" fmla="*/ 6820338 h 6857999"/>
              <a:gd name="connsiteX5" fmla="*/ 0 w 6096000"/>
              <a:gd name="connsiteY5" fmla="*/ 1253224 h 6857999"/>
              <a:gd name="connsiteX6" fmla="*/ 110610 w 6096000"/>
              <a:gd name="connsiteY6" fmla="*/ 9478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7999">
                <a:moveTo>
                  <a:pt x="131330" y="0"/>
                </a:moveTo>
                <a:lnTo>
                  <a:pt x="6096000" y="0"/>
                </a:lnTo>
                <a:lnTo>
                  <a:pt x="6096000" y="6857999"/>
                </a:lnTo>
                <a:lnTo>
                  <a:pt x="4238256" y="6857999"/>
                </a:lnTo>
                <a:lnTo>
                  <a:pt x="4083700" y="6820338"/>
                </a:lnTo>
                <a:cubicBezTo>
                  <a:pt x="1735295" y="6182408"/>
                  <a:pt x="0" y="3931773"/>
                  <a:pt x="0" y="1253224"/>
                </a:cubicBezTo>
                <a:cubicBezTo>
                  <a:pt x="0" y="856402"/>
                  <a:pt x="38086" y="468972"/>
                  <a:pt x="110610" y="947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EF7DA1-EC9D-41FD-8CD2-A16866E82481}"/>
              </a:ext>
            </a:extLst>
          </p:cNvPr>
          <p:cNvSpPr/>
          <p:nvPr/>
        </p:nvSpPr>
        <p:spPr>
          <a:xfrm>
            <a:off x="-561337" y="5509105"/>
            <a:ext cx="1833391" cy="18333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77E093-D4D4-451B-B441-CAC274685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5" t="11332" r="3696" b="6717"/>
          <a:stretch/>
        </p:blipFill>
        <p:spPr>
          <a:xfrm>
            <a:off x="1061324" y="166090"/>
            <a:ext cx="10069350" cy="65258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2B81514-364D-45AB-933F-684046C0247B}"/>
              </a:ext>
            </a:extLst>
          </p:cNvPr>
          <p:cNvSpPr/>
          <p:nvPr/>
        </p:nvSpPr>
        <p:spPr>
          <a:xfrm>
            <a:off x="539583" y="71846"/>
            <a:ext cx="618308" cy="6183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903D2-D311-2438-C172-D70B3E9498A8}"/>
              </a:ext>
            </a:extLst>
          </p:cNvPr>
          <p:cNvSpPr txBox="1"/>
          <p:nvPr/>
        </p:nvSpPr>
        <p:spPr>
          <a:xfrm>
            <a:off x="3749040" y="3992880"/>
            <a:ext cx="1790875" cy="4001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Lokasi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Lapak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5BD2-B829-6988-1D3B-5E2FB95A08C6}"/>
              </a:ext>
            </a:extLst>
          </p:cNvPr>
          <p:cNvSpPr txBox="1"/>
          <p:nvPr/>
        </p:nvSpPr>
        <p:spPr>
          <a:xfrm>
            <a:off x="2032000" y="5188507"/>
            <a:ext cx="2081019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Deretan</a:t>
            </a: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kos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Mahasiswa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85B93-3BC9-34FB-ECEA-0E35E6C6E7A1}"/>
              </a:ext>
            </a:extLst>
          </p:cNvPr>
          <p:cNvSpPr txBox="1"/>
          <p:nvPr/>
        </p:nvSpPr>
        <p:spPr>
          <a:xfrm>
            <a:off x="1157891" y="1615470"/>
            <a:ext cx="1943161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Deretan</a:t>
            </a: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Rumah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Warga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9ABAC-86FA-F70D-CA0B-5B83015E6D2A}"/>
              </a:ext>
            </a:extLst>
          </p:cNvPr>
          <p:cNvSpPr txBox="1"/>
          <p:nvPr/>
        </p:nvSpPr>
        <p:spPr>
          <a:xfrm>
            <a:off x="8223218" y="2824510"/>
            <a:ext cx="2571538" cy="1015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Deretan</a:t>
            </a: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Rumah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Warga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</a:p>
          <a:p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Kos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Mahasisiwa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397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1A10BE2-FC5E-4502-90F8-AE8B29C6A95B}"/>
              </a:ext>
            </a:extLst>
          </p:cNvPr>
          <p:cNvSpPr txBox="1"/>
          <p:nvPr/>
        </p:nvSpPr>
        <p:spPr>
          <a:xfrm>
            <a:off x="747672" y="1593245"/>
            <a:ext cx="2912700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Fusce posuere, magna sed pulvinar ultricies, purus lectus malesuada libero, sit amet commodo magna eros quis urna.</a:t>
            </a: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11ACAA-A1DF-427C-8352-4AB04E486D1F}"/>
              </a:ext>
            </a:extLst>
          </p:cNvPr>
          <p:cNvGrpSpPr/>
          <p:nvPr/>
        </p:nvGrpSpPr>
        <p:grpSpPr>
          <a:xfrm>
            <a:off x="746453" y="3803218"/>
            <a:ext cx="2912700" cy="1718232"/>
            <a:chOff x="747672" y="1044116"/>
            <a:chExt cx="2912700" cy="17182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0751CE-5DD1-4C21-AC22-9C682423533D}"/>
                </a:ext>
              </a:extLst>
            </p:cNvPr>
            <p:cNvSpPr txBox="1"/>
            <p:nvPr/>
          </p:nvSpPr>
          <p:spPr>
            <a:xfrm>
              <a:off x="747672" y="1593245"/>
              <a:ext cx="2912700" cy="11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Fusce posuere, magna sed pulvinar ultricies, purus lectus malesuada libero, sit amet commodo magna eros quis urna.</a:t>
              </a:r>
              <a:endParaRPr lang="en-US" sz="12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D0B26-3965-4ED6-BC21-BEC1D0FCFD3D}"/>
                </a:ext>
              </a:extLst>
            </p:cNvPr>
            <p:cNvSpPr txBox="1"/>
            <p:nvPr/>
          </p:nvSpPr>
          <p:spPr>
            <a:xfrm>
              <a:off x="747672" y="10441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Seats</a:t>
              </a:r>
              <a:endParaRPr lang="en-ID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B46136-D2E6-067E-0E52-4EB45E70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7" y="1717503"/>
            <a:ext cx="6130115" cy="408674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6C606976-8BD9-8F7F-C081-F9E72F30D6A9}"/>
              </a:ext>
            </a:extLst>
          </p:cNvPr>
          <p:cNvSpPr txBox="1"/>
          <p:nvPr/>
        </p:nvSpPr>
        <p:spPr>
          <a:xfrm>
            <a:off x="1589954" y="-73600"/>
            <a:ext cx="9589376" cy="980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 Bold"/>
              </a:rPr>
              <a:t>Perencanaan</a:t>
            </a:r>
            <a:r>
              <a:rPr lang="en-US" sz="3600" dirty="0">
                <a:solidFill>
                  <a:srgbClr val="000000"/>
                </a:solidFill>
                <a:latin typeface="Glacial Indifference Bold"/>
              </a:rPr>
              <a:t> Layout </a:t>
            </a:r>
            <a:r>
              <a:rPr lang="en-US" sz="3600" dirty="0" err="1">
                <a:solidFill>
                  <a:srgbClr val="000000"/>
                </a:solidFill>
                <a:latin typeface="Glacial Indifference Bold"/>
              </a:rPr>
              <a:t>Produksi</a:t>
            </a:r>
            <a:r>
              <a:rPr lang="en-US" sz="3600" dirty="0">
                <a:solidFill>
                  <a:srgbClr val="000000"/>
                </a:solidFill>
                <a:latin typeface="Glacial Indifference Bold"/>
              </a:rPr>
              <a:t> Sate </a:t>
            </a:r>
            <a:r>
              <a:rPr lang="en-US" sz="3600" dirty="0" err="1">
                <a:solidFill>
                  <a:srgbClr val="000000"/>
                </a:solidFill>
                <a:latin typeface="Glacial Indifference Bold"/>
              </a:rPr>
              <a:t>Ayam</a:t>
            </a:r>
            <a:endParaRPr lang="en-US" sz="36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D0F1934-394B-3D5F-CF98-2A70C6A7AB1D}"/>
              </a:ext>
            </a:extLst>
          </p:cNvPr>
          <p:cNvSpPr txBox="1"/>
          <p:nvPr/>
        </p:nvSpPr>
        <p:spPr>
          <a:xfrm>
            <a:off x="6609169" y="983346"/>
            <a:ext cx="5225408" cy="624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Sate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Ayam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merupakan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tradisional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khas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Indonesia . Oleh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karena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itu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saya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membuat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kedai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saya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lebih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ke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suasana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tradisional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tetapi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bersih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tertata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rapi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. Karena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menggunakan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konsep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sederhana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maka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menggunakan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meja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lesehan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tetapi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kita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juga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meja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kursi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. Kita juga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parkir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gratis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.</a:t>
            </a:r>
          </a:p>
          <a:p>
            <a:pPr algn="just">
              <a:lnSpc>
                <a:spcPts val="4480"/>
              </a:lnSpc>
            </a:pP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Lokasi yang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dipilih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juga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cukup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strategis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ditambah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layanan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delivery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aplikasi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online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memenuhi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mengantarkan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 Sate yang </a:t>
            </a:r>
            <a:r>
              <a:rPr lang="en-US" sz="1400" b="1" dirty="0" err="1">
                <a:solidFill>
                  <a:srgbClr val="000000"/>
                </a:solidFill>
                <a:latin typeface="Glacial Indifference"/>
              </a:rPr>
              <a:t>dipesan</a:t>
            </a:r>
            <a:r>
              <a:rPr lang="en-US" sz="1400" b="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1400" b="1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F1CBAABE-36F7-1494-0754-5D028F97F3ED}"/>
              </a:ext>
            </a:extLst>
          </p:cNvPr>
          <p:cNvGrpSpPr/>
          <p:nvPr/>
        </p:nvGrpSpPr>
        <p:grpSpPr>
          <a:xfrm>
            <a:off x="0" y="6632193"/>
            <a:ext cx="12192000" cy="225807"/>
            <a:chOff x="0" y="0"/>
            <a:chExt cx="4816593" cy="5624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0DFAF79-61FA-A3AC-9292-91D2B1DE8A58}"/>
                </a:ext>
              </a:extLst>
            </p:cNvPr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BC1A0103-FD08-CCB6-393D-69FA6E0AF08B}"/>
                </a:ext>
              </a:extLst>
            </p:cNvPr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highlight>
                  <a:srgbClr val="00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0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6161EB-B92B-474F-AE66-60815B05375C}"/>
              </a:ext>
            </a:extLst>
          </p:cNvPr>
          <p:cNvSpPr/>
          <p:nvPr/>
        </p:nvSpPr>
        <p:spPr>
          <a:xfrm>
            <a:off x="-4432" y="0"/>
            <a:ext cx="595200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A0998-7D0F-4F0F-9738-E472401CF05E}"/>
              </a:ext>
            </a:extLst>
          </p:cNvPr>
          <p:cNvSpPr txBox="1"/>
          <p:nvPr/>
        </p:nvSpPr>
        <p:spPr>
          <a:xfrm>
            <a:off x="1374921" y="599041"/>
            <a:ext cx="10290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Perencanaan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Lingkungan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Kerja</a:t>
            </a:r>
            <a:endParaRPr lang="en-ID" sz="4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214AD-A61B-47C6-B617-804DF3A845BF}"/>
              </a:ext>
            </a:extLst>
          </p:cNvPr>
          <p:cNvSpPr txBox="1"/>
          <p:nvPr/>
        </p:nvSpPr>
        <p:spPr>
          <a:xfrm>
            <a:off x="-395248" y="2374060"/>
            <a:ext cx="11874675" cy="502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Pelayanan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karyawan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(oleh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perusahaan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) yang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baik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maka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para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karyawan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akan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memperoleh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kepuasan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dalam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penyelesaian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yang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dilaksanakan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Kondisi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yang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memadai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dapat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menimbulkan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peningkatan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produktivitas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Hubungan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karyawan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yang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serasi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akan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menaikan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tingkat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produktivitas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para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karyawan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perusahaan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Tetapkan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standart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dan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prosedur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yang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jelas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Lakukan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monitoring dan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evaluasi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kinerja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karyawan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secara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Glacial Indifference"/>
              </a:rPr>
              <a:t>berkala</a:t>
            </a:r>
            <a:r>
              <a:rPr lang="en-US" sz="2000" b="1" dirty="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endParaRPr lang="en-US" sz="2000" b="1" dirty="0">
              <a:solidFill>
                <a:srgbClr val="FFFFFF"/>
              </a:solidFill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31241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85DC2A-1B0B-4A9F-B890-04B08D61F28F}"/>
              </a:ext>
            </a:extLst>
          </p:cNvPr>
          <p:cNvSpPr/>
          <p:nvPr/>
        </p:nvSpPr>
        <p:spPr>
          <a:xfrm>
            <a:off x="0" y="0"/>
            <a:ext cx="6866561" cy="6858000"/>
          </a:xfrm>
          <a:custGeom>
            <a:avLst/>
            <a:gdLst>
              <a:gd name="connsiteX0" fmla="*/ 0 w 6866561"/>
              <a:gd name="connsiteY0" fmla="*/ 0 h 6858000"/>
              <a:gd name="connsiteX1" fmla="*/ 6866561 w 6866561"/>
              <a:gd name="connsiteY1" fmla="*/ 0 h 6858000"/>
              <a:gd name="connsiteX2" fmla="*/ 5028966 w 6866561"/>
              <a:gd name="connsiteY2" fmla="*/ 6858000 h 6858000"/>
              <a:gd name="connsiteX3" fmla="*/ 0 w 68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6561" h="6858000">
                <a:moveTo>
                  <a:pt x="0" y="0"/>
                </a:moveTo>
                <a:lnTo>
                  <a:pt x="6866561" y="0"/>
                </a:lnTo>
                <a:lnTo>
                  <a:pt x="50289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8F35F-0027-4B55-BD82-70F55301CE92}"/>
              </a:ext>
            </a:extLst>
          </p:cNvPr>
          <p:cNvSpPr txBox="1"/>
          <p:nvPr/>
        </p:nvSpPr>
        <p:spPr>
          <a:xfrm>
            <a:off x="2125096" y="275053"/>
            <a:ext cx="985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Manajement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 Kelola Usaha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EB8EDED-93B2-4F23-9783-D52040317F67}"/>
              </a:ext>
            </a:extLst>
          </p:cNvPr>
          <p:cNvSpPr/>
          <p:nvPr/>
        </p:nvSpPr>
        <p:spPr>
          <a:xfrm>
            <a:off x="211563" y="1872337"/>
            <a:ext cx="765603" cy="7656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440458-DA7C-234F-A0C6-9316086BC375}"/>
              </a:ext>
            </a:extLst>
          </p:cNvPr>
          <p:cNvSpPr/>
          <p:nvPr/>
        </p:nvSpPr>
        <p:spPr>
          <a:xfrm>
            <a:off x="293731" y="4640019"/>
            <a:ext cx="765603" cy="7656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D1EADE90-1952-0F9E-1144-2C9874578ECB}"/>
              </a:ext>
            </a:extLst>
          </p:cNvPr>
          <p:cNvSpPr/>
          <p:nvPr/>
        </p:nvSpPr>
        <p:spPr>
          <a:xfrm>
            <a:off x="422453" y="2091463"/>
            <a:ext cx="343825" cy="327352"/>
          </a:xfrm>
          <a:custGeom>
            <a:avLst/>
            <a:gdLst/>
            <a:ahLst/>
            <a:cxnLst/>
            <a:rect l="l" t="t" r="r" b="b"/>
            <a:pathLst>
              <a:path w="1160684" h="1141691">
                <a:moveTo>
                  <a:pt x="0" y="0"/>
                </a:moveTo>
                <a:lnTo>
                  <a:pt x="1160684" y="0"/>
                </a:lnTo>
                <a:lnTo>
                  <a:pt x="1160684" y="1141691"/>
                </a:lnTo>
                <a:lnTo>
                  <a:pt x="0" y="114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5">
            <a:extLst>
              <a:ext uri="{FF2B5EF4-FFF2-40B4-BE49-F238E27FC236}">
                <a16:creationId xmlns:a16="http://schemas.microsoft.com/office/drawing/2014/main" id="{79276F7C-7452-2CBA-22BC-4780FB8B3760}"/>
              </a:ext>
            </a:extLst>
          </p:cNvPr>
          <p:cNvSpPr/>
          <p:nvPr/>
        </p:nvSpPr>
        <p:spPr>
          <a:xfrm>
            <a:off x="451895" y="4785369"/>
            <a:ext cx="554713" cy="547652"/>
          </a:xfrm>
          <a:custGeom>
            <a:avLst/>
            <a:gdLst/>
            <a:ahLst/>
            <a:cxnLst/>
            <a:rect l="l" t="t" r="r" b="b"/>
            <a:pathLst>
              <a:path w="1199522" h="1184255">
                <a:moveTo>
                  <a:pt x="0" y="0"/>
                </a:moveTo>
                <a:lnTo>
                  <a:pt x="1199522" y="0"/>
                </a:lnTo>
                <a:lnTo>
                  <a:pt x="1199522" y="1184256"/>
                </a:lnTo>
                <a:lnTo>
                  <a:pt x="0" y="118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D40E303-9BF5-D2E6-4F00-31CB42D5C084}"/>
              </a:ext>
            </a:extLst>
          </p:cNvPr>
          <p:cNvSpPr txBox="1"/>
          <p:nvPr/>
        </p:nvSpPr>
        <p:spPr>
          <a:xfrm>
            <a:off x="1103289" y="1472447"/>
            <a:ext cx="2531509" cy="1238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74"/>
              </a:lnSpc>
            </a:pPr>
            <a:r>
              <a:rPr lang="en-US" sz="3200" dirty="0" err="1">
                <a:solidFill>
                  <a:srgbClr val="000000"/>
                </a:solidFill>
                <a:latin typeface="Glacial Indifference Bold"/>
              </a:rPr>
              <a:t>Transparansi</a:t>
            </a:r>
            <a:endParaRPr lang="en-US" sz="3200" dirty="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5074"/>
              </a:lnSpc>
            </a:pPr>
            <a:endParaRPr lang="en-US" sz="32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36491B4A-7860-8077-D309-B34CBE37809E}"/>
              </a:ext>
            </a:extLst>
          </p:cNvPr>
          <p:cNvSpPr txBox="1"/>
          <p:nvPr/>
        </p:nvSpPr>
        <p:spPr>
          <a:xfrm>
            <a:off x="1103289" y="2117773"/>
            <a:ext cx="5322225" cy="1551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informasi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relevan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mudah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diakses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mudah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dipahami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oleh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0E6B9953-6E44-0C9A-D517-AA159C26CDA8}"/>
              </a:ext>
            </a:extLst>
          </p:cNvPr>
          <p:cNvSpPr txBox="1"/>
          <p:nvPr/>
        </p:nvSpPr>
        <p:spPr>
          <a:xfrm>
            <a:off x="1103289" y="4031222"/>
            <a:ext cx="37696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Glacial Indifference Bold"/>
              </a:rPr>
              <a:t>Akuntabilitas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697EC704-EE1E-FB0B-97E5-7061603956AA}"/>
              </a:ext>
            </a:extLst>
          </p:cNvPr>
          <p:cNvSpPr txBox="1"/>
          <p:nvPr/>
        </p:nvSpPr>
        <p:spPr>
          <a:xfrm>
            <a:off x="1103289" y="4680818"/>
            <a:ext cx="4235107" cy="10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Pertanggungjawaban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kinerja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transparan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44100D-2DEB-726E-CD48-37BDEB901A1B}"/>
              </a:ext>
            </a:extLst>
          </p:cNvPr>
          <p:cNvSpPr/>
          <p:nvPr/>
        </p:nvSpPr>
        <p:spPr>
          <a:xfrm>
            <a:off x="6294620" y="1563280"/>
            <a:ext cx="765603" cy="7656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CF1507DB-0D9B-E3A7-52B7-0744D05400BF}"/>
              </a:ext>
            </a:extLst>
          </p:cNvPr>
          <p:cNvSpPr/>
          <p:nvPr/>
        </p:nvSpPr>
        <p:spPr>
          <a:xfrm>
            <a:off x="6381559" y="1660543"/>
            <a:ext cx="528957" cy="528957"/>
          </a:xfrm>
          <a:custGeom>
            <a:avLst/>
            <a:gdLst/>
            <a:ahLst/>
            <a:cxnLst/>
            <a:rect l="l" t="t" r="r" b="b"/>
            <a:pathLst>
              <a:path w="1141691" h="1141691">
                <a:moveTo>
                  <a:pt x="0" y="0"/>
                </a:moveTo>
                <a:lnTo>
                  <a:pt x="1141691" y="0"/>
                </a:lnTo>
                <a:lnTo>
                  <a:pt x="1141691" y="1141691"/>
                </a:lnTo>
                <a:lnTo>
                  <a:pt x="0" y="1141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464D22F1-8AAC-E3B2-9852-BD561F44F435}"/>
              </a:ext>
            </a:extLst>
          </p:cNvPr>
          <p:cNvSpPr txBox="1"/>
          <p:nvPr/>
        </p:nvSpPr>
        <p:spPr>
          <a:xfrm>
            <a:off x="7200533" y="1495081"/>
            <a:ext cx="37696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Glacial Indifference Bold"/>
              </a:rPr>
              <a:t>Responsibilitas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64F3E870-6817-AC4F-86E5-46058B97185B}"/>
              </a:ext>
            </a:extLst>
          </p:cNvPr>
          <p:cNvSpPr txBox="1"/>
          <p:nvPr/>
        </p:nvSpPr>
        <p:spPr>
          <a:xfrm>
            <a:off x="7077451" y="2085314"/>
            <a:ext cx="5190047" cy="208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memelihara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kesinambungan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dalam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jangka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panjang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mendapat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pengakuan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sebagai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Sate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Ayam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terenak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terjangkau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41512338-4975-50D7-7737-84FD470F8AF9}"/>
              </a:ext>
            </a:extLst>
          </p:cNvPr>
          <p:cNvSpPr txBox="1"/>
          <p:nvPr/>
        </p:nvSpPr>
        <p:spPr>
          <a:xfrm>
            <a:off x="7200533" y="4742789"/>
            <a:ext cx="37696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Glacial Indifference Bold"/>
              </a:rPr>
              <a:t>Keadilan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5B8CFF-67FE-B19D-8B69-A8F4A61F8803}"/>
              </a:ext>
            </a:extLst>
          </p:cNvPr>
          <p:cNvSpPr/>
          <p:nvPr/>
        </p:nvSpPr>
        <p:spPr>
          <a:xfrm>
            <a:off x="6286092" y="4640019"/>
            <a:ext cx="765603" cy="7656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93D11420-619E-7295-E05A-C6CA9EDB6BB2}"/>
              </a:ext>
            </a:extLst>
          </p:cNvPr>
          <p:cNvSpPr/>
          <p:nvPr/>
        </p:nvSpPr>
        <p:spPr>
          <a:xfrm>
            <a:off x="6479454" y="4742789"/>
            <a:ext cx="431062" cy="431062"/>
          </a:xfrm>
          <a:custGeom>
            <a:avLst/>
            <a:gdLst/>
            <a:ahLst/>
            <a:cxnLst/>
            <a:rect l="l" t="t" r="r" b="b"/>
            <a:pathLst>
              <a:path w="1141691" h="1141691">
                <a:moveTo>
                  <a:pt x="0" y="0"/>
                </a:moveTo>
                <a:lnTo>
                  <a:pt x="1141690" y="0"/>
                </a:lnTo>
                <a:lnTo>
                  <a:pt x="1141690" y="1141690"/>
                </a:lnTo>
                <a:lnTo>
                  <a:pt x="0" y="1141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9D1C9810-5275-6741-839E-3D366449BE9F}"/>
              </a:ext>
            </a:extLst>
          </p:cNvPr>
          <p:cNvSpPr txBox="1"/>
          <p:nvPr/>
        </p:nvSpPr>
        <p:spPr>
          <a:xfrm>
            <a:off x="7050664" y="5333021"/>
            <a:ext cx="4679703" cy="10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Jaminan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perlindungan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hak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pekerja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36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85DC2A-1B0B-4A9F-B890-04B08D61F28F}"/>
              </a:ext>
            </a:extLst>
          </p:cNvPr>
          <p:cNvSpPr/>
          <p:nvPr/>
        </p:nvSpPr>
        <p:spPr>
          <a:xfrm>
            <a:off x="-81123" y="0"/>
            <a:ext cx="6866561" cy="6858000"/>
          </a:xfrm>
          <a:custGeom>
            <a:avLst/>
            <a:gdLst>
              <a:gd name="connsiteX0" fmla="*/ 0 w 6866561"/>
              <a:gd name="connsiteY0" fmla="*/ 0 h 6858000"/>
              <a:gd name="connsiteX1" fmla="*/ 6866561 w 6866561"/>
              <a:gd name="connsiteY1" fmla="*/ 0 h 6858000"/>
              <a:gd name="connsiteX2" fmla="*/ 5028966 w 6866561"/>
              <a:gd name="connsiteY2" fmla="*/ 6858000 h 6858000"/>
              <a:gd name="connsiteX3" fmla="*/ 0 w 68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6561" h="6858000">
                <a:moveTo>
                  <a:pt x="0" y="0"/>
                </a:moveTo>
                <a:lnTo>
                  <a:pt x="6866561" y="0"/>
                </a:lnTo>
                <a:lnTo>
                  <a:pt x="50289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8F35F-0027-4B55-BD82-70F55301CE92}"/>
              </a:ext>
            </a:extLst>
          </p:cNvPr>
          <p:cNvSpPr txBox="1"/>
          <p:nvPr/>
        </p:nvSpPr>
        <p:spPr>
          <a:xfrm>
            <a:off x="3692786" y="67522"/>
            <a:ext cx="985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Alur </a:t>
            </a:r>
            <a:r>
              <a:rPr lang="en-US" sz="48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Pelayanan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" name="Freeform 29">
            <a:extLst>
              <a:ext uri="{FF2B5EF4-FFF2-40B4-BE49-F238E27FC236}">
                <a16:creationId xmlns:a16="http://schemas.microsoft.com/office/drawing/2014/main" id="{63F72AE3-F394-1AB4-ED6B-BF585EB85E18}"/>
              </a:ext>
            </a:extLst>
          </p:cNvPr>
          <p:cNvSpPr/>
          <p:nvPr/>
        </p:nvSpPr>
        <p:spPr>
          <a:xfrm>
            <a:off x="425532" y="2107519"/>
            <a:ext cx="352944" cy="399371"/>
          </a:xfrm>
          <a:custGeom>
            <a:avLst/>
            <a:gdLst/>
            <a:ahLst/>
            <a:cxnLst/>
            <a:rect l="l" t="t" r="r" b="b"/>
            <a:pathLst>
              <a:path w="744393" h="842312">
                <a:moveTo>
                  <a:pt x="0" y="0"/>
                </a:moveTo>
                <a:lnTo>
                  <a:pt x="744393" y="0"/>
                </a:lnTo>
                <a:lnTo>
                  <a:pt x="744393" y="842312"/>
                </a:lnTo>
                <a:lnTo>
                  <a:pt x="0" y="84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6">
            <a:extLst>
              <a:ext uri="{FF2B5EF4-FFF2-40B4-BE49-F238E27FC236}">
                <a16:creationId xmlns:a16="http://schemas.microsoft.com/office/drawing/2014/main" id="{378D2BDB-0788-A5B7-2AED-D52E30A3A04D}"/>
              </a:ext>
            </a:extLst>
          </p:cNvPr>
          <p:cNvSpPr txBox="1"/>
          <p:nvPr/>
        </p:nvSpPr>
        <p:spPr>
          <a:xfrm>
            <a:off x="834397" y="2506890"/>
            <a:ext cx="8284889" cy="474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datang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menuju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memesan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pesanan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1AB6D4B8-51D0-5E5D-0B24-9AF92FB0F891}"/>
              </a:ext>
            </a:extLst>
          </p:cNvPr>
          <p:cNvSpPr txBox="1"/>
          <p:nvPr/>
        </p:nvSpPr>
        <p:spPr>
          <a:xfrm>
            <a:off x="778476" y="2044055"/>
            <a:ext cx="2573682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lacial Indifference Bold"/>
              </a:rPr>
              <a:t>Kedatangan</a:t>
            </a:r>
            <a:endParaRPr lang="en-US" sz="32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Freeform 36">
            <a:extLst>
              <a:ext uri="{FF2B5EF4-FFF2-40B4-BE49-F238E27FC236}">
                <a16:creationId xmlns:a16="http://schemas.microsoft.com/office/drawing/2014/main" id="{C94B96CC-D671-F4A3-C30E-792B93CAD0CC}"/>
              </a:ext>
            </a:extLst>
          </p:cNvPr>
          <p:cNvSpPr/>
          <p:nvPr/>
        </p:nvSpPr>
        <p:spPr>
          <a:xfrm>
            <a:off x="437059" y="3208382"/>
            <a:ext cx="439216" cy="333804"/>
          </a:xfrm>
          <a:custGeom>
            <a:avLst/>
            <a:gdLst/>
            <a:ahLst/>
            <a:cxnLst/>
            <a:rect l="l" t="t" r="r" b="b"/>
            <a:pathLst>
              <a:path w="1098674" h="834992">
                <a:moveTo>
                  <a:pt x="0" y="0"/>
                </a:moveTo>
                <a:lnTo>
                  <a:pt x="1098674" y="0"/>
                </a:lnTo>
                <a:lnTo>
                  <a:pt x="1098674" y="834992"/>
                </a:lnTo>
                <a:lnTo>
                  <a:pt x="0" y="83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40">
            <a:extLst>
              <a:ext uri="{FF2B5EF4-FFF2-40B4-BE49-F238E27FC236}">
                <a16:creationId xmlns:a16="http://schemas.microsoft.com/office/drawing/2014/main" id="{AFF5B8AF-07D6-395A-9499-A586C01E3EE2}"/>
              </a:ext>
            </a:extLst>
          </p:cNvPr>
          <p:cNvSpPr txBox="1"/>
          <p:nvPr/>
        </p:nvSpPr>
        <p:spPr>
          <a:xfrm>
            <a:off x="791692" y="3074566"/>
            <a:ext cx="2560466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lacial Indifference Bold"/>
              </a:rPr>
              <a:t>Pembayaran</a:t>
            </a:r>
            <a:endParaRPr lang="en-US" sz="32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0" name="TextBox 36">
            <a:extLst>
              <a:ext uri="{FF2B5EF4-FFF2-40B4-BE49-F238E27FC236}">
                <a16:creationId xmlns:a16="http://schemas.microsoft.com/office/drawing/2014/main" id="{20F7C9D8-6659-6BAE-3BCF-7526F55BBF43}"/>
              </a:ext>
            </a:extLst>
          </p:cNvPr>
          <p:cNvSpPr txBox="1"/>
          <p:nvPr/>
        </p:nvSpPr>
        <p:spPr>
          <a:xfrm>
            <a:off x="834397" y="3592673"/>
            <a:ext cx="8032117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memesan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sate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membayar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kasir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.</a:t>
            </a:r>
          </a:p>
        </p:txBody>
      </p:sp>
      <p:sp>
        <p:nvSpPr>
          <p:cNvPr id="16" name="Freeform 37">
            <a:extLst>
              <a:ext uri="{FF2B5EF4-FFF2-40B4-BE49-F238E27FC236}">
                <a16:creationId xmlns:a16="http://schemas.microsoft.com/office/drawing/2014/main" id="{6F05C358-037A-1F39-46AA-00ED0B3173B6}"/>
              </a:ext>
            </a:extLst>
          </p:cNvPr>
          <p:cNvSpPr/>
          <p:nvPr/>
        </p:nvSpPr>
        <p:spPr>
          <a:xfrm>
            <a:off x="437059" y="4158446"/>
            <a:ext cx="422600" cy="513091"/>
          </a:xfrm>
          <a:custGeom>
            <a:avLst/>
            <a:gdLst/>
            <a:ahLst/>
            <a:cxnLst/>
            <a:rect l="l" t="t" r="r" b="b"/>
            <a:pathLst>
              <a:path w="966051" h="1172910">
                <a:moveTo>
                  <a:pt x="0" y="0"/>
                </a:moveTo>
                <a:lnTo>
                  <a:pt x="966051" y="0"/>
                </a:lnTo>
                <a:lnTo>
                  <a:pt x="966051" y="1172910"/>
                </a:lnTo>
                <a:lnTo>
                  <a:pt x="0" y="117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2569E953-7E68-119B-5AAB-B98C939B26FE}"/>
              </a:ext>
            </a:extLst>
          </p:cNvPr>
          <p:cNvSpPr txBox="1"/>
          <p:nvPr/>
        </p:nvSpPr>
        <p:spPr>
          <a:xfrm>
            <a:off x="170068" y="4139068"/>
            <a:ext cx="309687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lacial Indifference Bold"/>
              </a:rPr>
              <a:t>Tunggu</a:t>
            </a:r>
            <a:endParaRPr lang="en-US" sz="32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4AE1B1D8-A3F0-CA9C-4919-B38EBCE565A3}"/>
              </a:ext>
            </a:extLst>
          </p:cNvPr>
          <p:cNvSpPr txBox="1"/>
          <p:nvPr/>
        </p:nvSpPr>
        <p:spPr>
          <a:xfrm>
            <a:off x="834396" y="4610628"/>
            <a:ext cx="8032117" cy="474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menunggu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pesanan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datang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mejanya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1" name="Freeform 30">
            <a:extLst>
              <a:ext uri="{FF2B5EF4-FFF2-40B4-BE49-F238E27FC236}">
                <a16:creationId xmlns:a16="http://schemas.microsoft.com/office/drawing/2014/main" id="{3A978984-AEA1-4B31-8590-296F0B2E2A15}"/>
              </a:ext>
            </a:extLst>
          </p:cNvPr>
          <p:cNvSpPr/>
          <p:nvPr/>
        </p:nvSpPr>
        <p:spPr>
          <a:xfrm>
            <a:off x="448585" y="5268984"/>
            <a:ext cx="416164" cy="514360"/>
          </a:xfrm>
          <a:custGeom>
            <a:avLst/>
            <a:gdLst/>
            <a:ahLst/>
            <a:cxnLst/>
            <a:rect l="l" t="t" r="r" b="b"/>
            <a:pathLst>
              <a:path w="680475" h="841037">
                <a:moveTo>
                  <a:pt x="0" y="0"/>
                </a:moveTo>
                <a:lnTo>
                  <a:pt x="680476" y="0"/>
                </a:lnTo>
                <a:lnTo>
                  <a:pt x="680476" y="841037"/>
                </a:lnTo>
                <a:lnTo>
                  <a:pt x="0" y="841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42">
            <a:extLst>
              <a:ext uri="{FF2B5EF4-FFF2-40B4-BE49-F238E27FC236}">
                <a16:creationId xmlns:a16="http://schemas.microsoft.com/office/drawing/2014/main" id="{B41BC73F-AE90-DDE4-7D9E-1A25DD8AC332}"/>
              </a:ext>
            </a:extLst>
          </p:cNvPr>
          <p:cNvSpPr txBox="1"/>
          <p:nvPr/>
        </p:nvSpPr>
        <p:spPr>
          <a:xfrm>
            <a:off x="174078" y="5185991"/>
            <a:ext cx="351870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lacial Indifference Bold"/>
              </a:rPr>
              <a:t>Pelayanan</a:t>
            </a:r>
            <a:endParaRPr lang="en-US" sz="32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6BF562FB-E4F6-DB2E-0D8D-44AFD5C66EA7}"/>
              </a:ext>
            </a:extLst>
          </p:cNvPr>
          <p:cNvSpPr txBox="1"/>
          <p:nvPr/>
        </p:nvSpPr>
        <p:spPr>
          <a:xfrm>
            <a:off x="960782" y="5701166"/>
            <a:ext cx="8032117" cy="48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Pelayan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mengantarkan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pesanan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meja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pembeli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53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6161EB-B92B-474F-AE66-60815B05375C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A0998-7D0F-4F0F-9738-E472401CF05E}"/>
              </a:ext>
            </a:extLst>
          </p:cNvPr>
          <p:cNvSpPr txBox="1"/>
          <p:nvPr/>
        </p:nvSpPr>
        <p:spPr>
          <a:xfrm>
            <a:off x="2673691" y="226314"/>
            <a:ext cx="737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Perencanaan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             </a:t>
            </a:r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Standart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Produksi</a:t>
            </a:r>
            <a:endParaRPr lang="en-ID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76C59150-FB77-AC5E-2650-2E04ABE6DDEE}"/>
              </a:ext>
            </a:extLst>
          </p:cNvPr>
          <p:cNvSpPr txBox="1"/>
          <p:nvPr/>
        </p:nvSpPr>
        <p:spPr>
          <a:xfrm>
            <a:off x="237159" y="2650501"/>
            <a:ext cx="5223091" cy="2360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Tentunya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dalam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menjaga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, kami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menerapkan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standart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tinggi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agar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setiap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Sate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Ayam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dijual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memiliki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bagus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membuat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tingkat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kepuasan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pelanggan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 sangat </a:t>
            </a:r>
            <a:r>
              <a:rPr lang="en-US" sz="1600" b="1" dirty="0" err="1">
                <a:solidFill>
                  <a:srgbClr val="FFFFFF"/>
                </a:solidFill>
                <a:latin typeface="Helios Extended"/>
              </a:rPr>
              <a:t>terjamin</a:t>
            </a:r>
            <a:r>
              <a:rPr lang="en-US" sz="1600" b="1" dirty="0">
                <a:solidFill>
                  <a:srgbClr val="FFFFFF"/>
                </a:solidFill>
                <a:latin typeface="Helios Extended"/>
              </a:rPr>
              <a:t>. </a:t>
            </a:r>
            <a:endParaRPr lang="en-US" sz="1600" b="1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4FBBB555-80A3-5BBA-9534-8265D689437D}"/>
              </a:ext>
            </a:extLst>
          </p:cNvPr>
          <p:cNvSpPr txBox="1"/>
          <p:nvPr/>
        </p:nvSpPr>
        <p:spPr>
          <a:xfrm>
            <a:off x="5314280" y="7951902"/>
            <a:ext cx="8736382" cy="550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Tentunya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dalam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menjaga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, kami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menerapkan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standart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tinggi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agar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setiap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dipasarkan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memiliki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bagus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membuat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tingkat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kepuasan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pelanggan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sangat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terjamin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.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Sebelum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diperjual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belikan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diproduksi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harus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melewati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quality control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sesuai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standar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yah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telah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diterapkan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agar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tidak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terjadi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suatu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hal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diinginkan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seperti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adanya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barang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elios Extended"/>
              </a:rPr>
              <a:t>cacat</a:t>
            </a:r>
            <a:r>
              <a:rPr lang="en-US" sz="3600" dirty="0">
                <a:solidFill>
                  <a:srgbClr val="FFFFFF"/>
                </a:solidFill>
                <a:latin typeface="Helios Extended"/>
              </a:rPr>
              <a:t>.</a:t>
            </a:r>
            <a:endParaRPr lang="en-US" sz="3399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E5698BF0-2175-E9E2-9C09-9AAF3A4ADE44}"/>
              </a:ext>
            </a:extLst>
          </p:cNvPr>
          <p:cNvSpPr txBox="1"/>
          <p:nvPr/>
        </p:nvSpPr>
        <p:spPr>
          <a:xfrm>
            <a:off x="6237514" y="2650501"/>
            <a:ext cx="5595258" cy="3340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292"/>
              </a:lnSpc>
            </a:pPr>
            <a:r>
              <a:rPr lang="en-US" b="1" dirty="0">
                <a:solidFill>
                  <a:srgbClr val="FFFFFF"/>
                </a:solidFill>
                <a:latin typeface="Helios Extended"/>
              </a:rPr>
              <a:t> 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Beberapa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tahapan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harus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dilakukan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untuk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menjaga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antara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lain :</a:t>
            </a:r>
          </a:p>
          <a:p>
            <a:pPr algn="just">
              <a:lnSpc>
                <a:spcPts val="3292"/>
              </a:lnSpc>
            </a:pPr>
            <a:r>
              <a:rPr lang="en-US" b="1" dirty="0">
                <a:solidFill>
                  <a:srgbClr val="FFFFFF"/>
                </a:solidFill>
                <a:latin typeface="Helios Extended"/>
              </a:rPr>
              <a:t>-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Memilih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bahan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dengan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yang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bagus</a:t>
            </a:r>
            <a:endParaRPr lang="en-US" b="1" dirty="0">
              <a:solidFill>
                <a:srgbClr val="FFFFFF"/>
              </a:solidFill>
              <a:latin typeface="Helios Extended"/>
            </a:endParaRPr>
          </a:p>
          <a:p>
            <a:pPr algn="just">
              <a:lnSpc>
                <a:spcPts val="3292"/>
              </a:lnSpc>
            </a:pPr>
            <a:r>
              <a:rPr lang="en-US" b="1" dirty="0">
                <a:solidFill>
                  <a:srgbClr val="FFFFFF"/>
                </a:solidFill>
                <a:latin typeface="Helios Extended"/>
              </a:rPr>
              <a:t>-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Memiliki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SDM yang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unggul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(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dapat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dilakukan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training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terlebih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dahulu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)</a:t>
            </a:r>
          </a:p>
          <a:p>
            <a:pPr algn="just">
              <a:lnSpc>
                <a:spcPts val="3292"/>
              </a:lnSpc>
            </a:pPr>
            <a:r>
              <a:rPr lang="en-US" b="1" dirty="0">
                <a:solidFill>
                  <a:srgbClr val="FFFFFF"/>
                </a:solidFill>
                <a:latin typeface="Helios Extended"/>
              </a:rPr>
              <a:t>-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Selalu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melakukan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quality control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untuk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meningkatkan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kualitas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produk</a:t>
            </a:r>
            <a:r>
              <a:rPr lang="en-US" b="1" dirty="0">
                <a:solidFill>
                  <a:srgbClr val="FFFFFF"/>
                </a:solidFill>
                <a:latin typeface="Helios Extended"/>
              </a:rPr>
              <a:t> yang di </a:t>
            </a:r>
            <a:r>
              <a:rPr lang="en-US" b="1" dirty="0" err="1">
                <a:solidFill>
                  <a:srgbClr val="FFFFFF"/>
                </a:solidFill>
                <a:latin typeface="Helios Extended"/>
              </a:rPr>
              <a:t>hasilkan</a:t>
            </a:r>
            <a:endParaRPr lang="en-US" b="1" dirty="0">
              <a:solidFill>
                <a:srgbClr val="FFFFFF"/>
              </a:solidFill>
              <a:latin typeface="Helios Extended"/>
            </a:endParaRPr>
          </a:p>
          <a:p>
            <a:pPr algn="just">
              <a:lnSpc>
                <a:spcPts val="3292"/>
              </a:lnSpc>
            </a:pPr>
            <a:endParaRPr lang="en-US" b="1" dirty="0">
              <a:solidFill>
                <a:srgbClr val="FFFFFF"/>
              </a:solidFill>
              <a:latin typeface="Helios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322078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E0469-4F69-4370-B0E8-A3FBDCBAD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6" t="-1258" r="17294" b="1258"/>
          <a:stretch/>
        </p:blipFill>
        <p:spPr>
          <a:xfrm>
            <a:off x="0" y="0"/>
            <a:ext cx="559558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3B845-8E44-44F1-AED1-36888B6E9947}"/>
              </a:ext>
            </a:extLst>
          </p:cNvPr>
          <p:cNvSpPr/>
          <p:nvPr/>
        </p:nvSpPr>
        <p:spPr>
          <a:xfrm>
            <a:off x="3507319" y="0"/>
            <a:ext cx="8684680" cy="6858000"/>
          </a:xfrm>
          <a:custGeom>
            <a:avLst/>
            <a:gdLst>
              <a:gd name="connsiteX0" fmla="*/ 0 w 8684680"/>
              <a:gd name="connsiteY0" fmla="*/ 0 h 6858000"/>
              <a:gd name="connsiteX1" fmla="*/ 8684680 w 8684680"/>
              <a:gd name="connsiteY1" fmla="*/ 0 h 6858000"/>
              <a:gd name="connsiteX2" fmla="*/ 8684680 w 8684680"/>
              <a:gd name="connsiteY2" fmla="*/ 6858000 h 6858000"/>
              <a:gd name="connsiteX3" fmla="*/ 3 w 8684680"/>
              <a:gd name="connsiteY3" fmla="*/ 6858000 h 6858000"/>
              <a:gd name="connsiteX4" fmla="*/ 110835 w 8684680"/>
              <a:gd name="connsiteY4" fmla="*/ 6783059 h 6858000"/>
              <a:gd name="connsiteX5" fmla="*/ 1801659 w 8684680"/>
              <a:gd name="connsiteY5" fmla="*/ 3429001 h 6858000"/>
              <a:gd name="connsiteX6" fmla="*/ 110835 w 8684680"/>
              <a:gd name="connsiteY6" fmla="*/ 749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6858000">
                <a:moveTo>
                  <a:pt x="0" y="0"/>
                </a:moveTo>
                <a:lnTo>
                  <a:pt x="8684680" y="0"/>
                </a:lnTo>
                <a:lnTo>
                  <a:pt x="8684680" y="6858000"/>
                </a:lnTo>
                <a:lnTo>
                  <a:pt x="3" y="6858000"/>
                </a:lnTo>
                <a:lnTo>
                  <a:pt x="110835" y="6783059"/>
                </a:lnTo>
                <a:cubicBezTo>
                  <a:pt x="1130957" y="6056169"/>
                  <a:pt x="1801659" y="4825196"/>
                  <a:pt x="1801659" y="3429001"/>
                </a:cubicBezTo>
                <a:cubicBezTo>
                  <a:pt x="1801659" y="2032806"/>
                  <a:pt x="1130957" y="801833"/>
                  <a:pt x="110835" y="7494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5BBB3A-34BE-4B46-8914-46380748707A}"/>
              </a:ext>
            </a:extLst>
          </p:cNvPr>
          <p:cNvSpPr/>
          <p:nvPr/>
        </p:nvSpPr>
        <p:spPr>
          <a:xfrm>
            <a:off x="3507319" y="0"/>
            <a:ext cx="8684680" cy="5076967"/>
          </a:xfrm>
          <a:custGeom>
            <a:avLst/>
            <a:gdLst>
              <a:gd name="connsiteX0" fmla="*/ 0 w 8684680"/>
              <a:gd name="connsiteY0" fmla="*/ 0 h 5076967"/>
              <a:gd name="connsiteX1" fmla="*/ 8684680 w 8684680"/>
              <a:gd name="connsiteY1" fmla="*/ 0 h 5076967"/>
              <a:gd name="connsiteX2" fmla="*/ 8684680 w 8684680"/>
              <a:gd name="connsiteY2" fmla="*/ 5076967 h 5076967"/>
              <a:gd name="connsiteX3" fmla="*/ 1468430 w 8684680"/>
              <a:gd name="connsiteY3" fmla="*/ 5076967 h 5076967"/>
              <a:gd name="connsiteX4" fmla="*/ 1535650 w 8684680"/>
              <a:gd name="connsiteY4" fmla="*/ 4912148 h 5076967"/>
              <a:gd name="connsiteX5" fmla="*/ 1801660 w 8684680"/>
              <a:gd name="connsiteY5" fmla="*/ 3429001 h 5076967"/>
              <a:gd name="connsiteX6" fmla="*/ 110835 w 8684680"/>
              <a:gd name="connsiteY6" fmla="*/ 74943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680" h="5076967">
                <a:moveTo>
                  <a:pt x="0" y="0"/>
                </a:moveTo>
                <a:lnTo>
                  <a:pt x="8684680" y="0"/>
                </a:lnTo>
                <a:lnTo>
                  <a:pt x="8684680" y="5076967"/>
                </a:lnTo>
                <a:lnTo>
                  <a:pt x="1468430" y="5076967"/>
                </a:lnTo>
                <a:lnTo>
                  <a:pt x="1535650" y="4912148"/>
                </a:lnTo>
                <a:cubicBezTo>
                  <a:pt x="1707342" y="4452913"/>
                  <a:pt x="1801660" y="3952574"/>
                  <a:pt x="1801660" y="3429001"/>
                </a:cubicBezTo>
                <a:cubicBezTo>
                  <a:pt x="1801660" y="2032806"/>
                  <a:pt x="1130958" y="801833"/>
                  <a:pt x="110835" y="749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4D65C-3109-47E7-9D1B-CB1C2803B53F}"/>
              </a:ext>
            </a:extLst>
          </p:cNvPr>
          <p:cNvSpPr/>
          <p:nvPr/>
        </p:nvSpPr>
        <p:spPr>
          <a:xfrm>
            <a:off x="3910580" y="268796"/>
            <a:ext cx="1528548" cy="1528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CBA56-26BA-46E6-8EA4-B4FDFD8ECBB4}"/>
              </a:ext>
            </a:extLst>
          </p:cNvPr>
          <p:cNvSpPr txBox="1"/>
          <p:nvPr/>
        </p:nvSpPr>
        <p:spPr>
          <a:xfrm>
            <a:off x="5501280" y="86265"/>
            <a:ext cx="62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" panose="00000500000000000000" pitchFamily="2" charset="0"/>
              </a:rPr>
              <a:t>Bahan</a:t>
            </a:r>
            <a:r>
              <a:rPr lang="en-US" sz="3600" b="1" dirty="0">
                <a:latin typeface="Montserrat" panose="00000500000000000000" pitchFamily="2" charset="0"/>
              </a:rPr>
              <a:t> Utama Sate </a:t>
            </a:r>
            <a:r>
              <a:rPr lang="en-US" sz="3600" b="1" dirty="0" err="1">
                <a:latin typeface="Montserrat" panose="00000500000000000000" pitchFamily="2" charset="0"/>
              </a:rPr>
              <a:t>Ayam</a:t>
            </a:r>
            <a:endParaRPr lang="en-ID" sz="3600" b="1" dirty="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4D3C3-7D4C-428A-9ABB-C29A6308F779}"/>
              </a:ext>
            </a:extLst>
          </p:cNvPr>
          <p:cNvSpPr/>
          <p:nvPr/>
        </p:nvSpPr>
        <p:spPr>
          <a:xfrm>
            <a:off x="11831463" y="543376"/>
            <a:ext cx="979389" cy="9793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2CB630-F9E7-4EC4-B34F-BEFFCA1230EE}"/>
              </a:ext>
            </a:extLst>
          </p:cNvPr>
          <p:cNvSpPr/>
          <p:nvPr/>
        </p:nvSpPr>
        <p:spPr>
          <a:xfrm>
            <a:off x="4174436" y="5590991"/>
            <a:ext cx="607325" cy="607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D72A6-1E5D-41E4-9D3B-AFE3148F6176}"/>
              </a:ext>
            </a:extLst>
          </p:cNvPr>
          <p:cNvSpPr txBox="1"/>
          <p:nvPr/>
        </p:nvSpPr>
        <p:spPr>
          <a:xfrm>
            <a:off x="5860958" y="1432302"/>
            <a:ext cx="585943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250 gram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daging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campur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kulit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ayam</a:t>
            </a:r>
            <a:b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</a:b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–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Tusukan</a:t>
            </a:r>
            <a:r>
              <a:rPr lang="en-ID" sz="2000" b="0" i="0" dirty="0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 sate 10 </a:t>
            </a:r>
            <a:r>
              <a:rPr lang="en-ID" sz="2000" b="0" i="0" dirty="0" err="1">
                <a:solidFill>
                  <a:srgbClr val="333333"/>
                </a:solidFill>
                <a:effectLst/>
                <a:latin typeface="Glacial Indifference" panose="020B0604020202020204" charset="0"/>
              </a:rPr>
              <a:t>biji</a:t>
            </a:r>
            <a:endParaRPr lang="en-US" sz="20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9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2B2D42"/>
      </a:accent1>
      <a:accent2>
        <a:srgbClr val="8D99AE"/>
      </a:accent2>
      <a:accent3>
        <a:srgbClr val="EDF2F4"/>
      </a:accent3>
      <a:accent4>
        <a:srgbClr val="EF233C"/>
      </a:accent4>
      <a:accent5>
        <a:srgbClr val="FFC000"/>
      </a:accent5>
      <a:accent6>
        <a:srgbClr val="BFBFBF"/>
      </a:accent6>
      <a:hlink>
        <a:srgbClr val="2B2D42"/>
      </a:hlink>
      <a:folHlink>
        <a:srgbClr val="8D99A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908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Glacial Indifference</vt:lpstr>
      <vt:lpstr>Glacial Indifference Bold</vt:lpstr>
      <vt:lpstr>Helios Extended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Syarif Hidayat</cp:lastModifiedBy>
  <cp:revision>65</cp:revision>
  <dcterms:created xsi:type="dcterms:W3CDTF">2022-02-19T00:19:30Z</dcterms:created>
  <dcterms:modified xsi:type="dcterms:W3CDTF">2024-05-08T12:58:43Z</dcterms:modified>
</cp:coreProperties>
</file>